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5" r:id="rId4"/>
    <p:sldId id="259" r:id="rId5"/>
    <p:sldId id="266" r:id="rId6"/>
    <p:sldId id="268" r:id="rId7"/>
    <p:sldId id="260" r:id="rId8"/>
    <p:sldId id="267" r:id="rId9"/>
    <p:sldId id="269" r:id="rId10"/>
    <p:sldId id="261" r:id="rId11"/>
    <p:sldId id="262" r:id="rId12"/>
    <p:sldId id="272" r:id="rId13"/>
    <p:sldId id="273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22" autoAdjust="0"/>
  </p:normalViewPr>
  <p:slideViewPr>
    <p:cSldViewPr>
      <p:cViewPr varScale="1">
        <p:scale>
          <a:sx n="135" d="100"/>
          <a:sy n="135" d="100"/>
        </p:scale>
        <p:origin x="24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1C1E7-D659-4CCA-9C9B-6BBE3F74783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CBD74-7C85-4609-AB23-C0163EF80B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12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BD74-7C85-4609-AB23-C0163EF80B96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880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Amplitude depth</a:t>
            </a:r>
            <a:r>
              <a:rPr lang="en-US" baseline="0" dirty="0"/>
              <a:t> - </a:t>
            </a:r>
            <a:r>
              <a:rPr lang="en-US" dirty="0"/>
              <a:t>is the complete quenching of oscillations due to a coupling between the different flames. Another phenomenon is phase-flip bifurcation, which is an abrupt change from in-phase </a:t>
            </a:r>
            <a:r>
              <a:rPr lang="en-US" dirty="0" err="1"/>
              <a:t>synchronisation</a:t>
            </a:r>
            <a:r>
              <a:rPr lang="en-US" dirty="0"/>
              <a:t> to out-of-phase </a:t>
            </a:r>
            <a:r>
              <a:rPr lang="en-US" dirty="0" err="1"/>
              <a:t>synchronisation</a:t>
            </a:r>
            <a:r>
              <a:rPr lang="en-US" dirty="0"/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BD74-7C85-4609-AB23-C0163EF80B96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496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42F0-A151-410F-ACD2-3689172DB181}" type="datetimeFigureOut">
              <a:rPr lang="sk-SK" smtClean="0"/>
              <a:pPr/>
              <a:t>17.11.2020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B49F2-C316-4DA4-9475-99940746726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xport.arxiv.org/ftp/arxiv/papers/1803/1803.10411.pdf" TargetMode="External"/><Relationship Id="rId3" Type="http://schemas.openxmlformats.org/officeDocument/2006/relationships/hyperlink" Target="https://stemfellowship.org/iypt-2021-references/synchronised-candles/" TargetMode="External"/><Relationship Id="rId7" Type="http://schemas.openxmlformats.org/officeDocument/2006/relationships/hyperlink" Target="https://doi.org/10.1038/s41598-018-36754-w" TargetMode="External"/><Relationship Id="rId2" Type="http://schemas.openxmlformats.org/officeDocument/2006/relationships/hyperlink" Target="https://iy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38/srep36145" TargetMode="External"/><Relationship Id="rId5" Type="http://schemas.openxmlformats.org/officeDocument/2006/relationships/hyperlink" Target="https://doi.org/10.1038/srep16994" TargetMode="External"/><Relationship Id="rId4" Type="http://schemas.openxmlformats.org/officeDocument/2006/relationships/hyperlink" Target="https://doi.org/10.1021/jp901487e" TargetMode="External"/><Relationship Id="rId9" Type="http://schemas.openxmlformats.org/officeDocument/2006/relationships/hyperlink" Target="https://doi.org/10.1063/1.507867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1259632" y="2229631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5</a:t>
            </a:r>
            <a:r>
              <a:rPr lang="sk-SK" sz="4400" b="1" dirty="0">
                <a:latin typeface="+mn-lt"/>
              </a:rPr>
              <a:t>. </a:t>
            </a:r>
            <a:r>
              <a:rPr lang="sk-SK" dirty="0"/>
              <a:t> </a:t>
            </a:r>
            <a:r>
              <a:rPr lang="sk-SK" b="1" dirty="0" err="1"/>
              <a:t>Synchronised</a:t>
            </a:r>
            <a:r>
              <a:rPr lang="sk-SK" b="1" dirty="0"/>
              <a:t> </a:t>
            </a:r>
            <a:r>
              <a:rPr lang="sk-SK" b="1" dirty="0" err="1"/>
              <a:t>Candles</a:t>
            </a:r>
            <a:endParaRPr lang="sk-SK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Synchronizovan</a:t>
            </a:r>
            <a:r>
              <a:rPr lang="sk-SK" dirty="0"/>
              <a:t>é sviečky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6309320"/>
            <a:ext cx="15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</a:t>
            </a:r>
            <a:r>
              <a:rPr lang="en-US" baseline="30000" dirty="0"/>
              <a:t>th</a:t>
            </a:r>
            <a:r>
              <a:rPr lang="en-US" dirty="0"/>
              <a:t> IYPT 2021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022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06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Recent reports provide evidence on the presence of  intermediate </a:t>
            </a:r>
          </a:p>
          <a:p>
            <a:r>
              <a:rPr lang="en-US" dirty="0"/>
              <a:t>“amplitude death” mode located between in-phase and </a:t>
            </a:r>
            <a:r>
              <a:rPr lang="en-US" dirty="0" err="1"/>
              <a:t>antiphase</a:t>
            </a:r>
            <a:r>
              <a:rPr lang="en-US" dirty="0"/>
              <a:t> modes – no oscillations. 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672939"/>
            <a:ext cx="404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Role of time delay coupling [</a:t>
            </a:r>
            <a:r>
              <a:rPr lang="en-US" dirty="0" err="1"/>
              <a:t>Manoj</a:t>
            </a:r>
            <a:r>
              <a:rPr lang="en-US" dirty="0"/>
              <a:t> 2018]</a:t>
            </a: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281543" y="1211274"/>
            <a:ext cx="85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mode : phase-flip bifurcation     -  sudden transition from in-phase to anti-phase 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2768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increase in number of candles in an oscillator, they observed a considerable reduction in the “amplitude death” zone.</a:t>
            </a:r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268433" y="5733256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Vorteces</a:t>
            </a:r>
            <a:r>
              <a:rPr lang="en-US" dirty="0"/>
              <a:t> above the flame could affect </a:t>
            </a:r>
            <a:r>
              <a:rPr lang="en-US" dirty="0" err="1"/>
              <a:t>synchronisation</a:t>
            </a:r>
            <a:r>
              <a:rPr lang="en-US" dirty="0"/>
              <a:t>. </a:t>
            </a:r>
          </a:p>
          <a:p>
            <a:r>
              <a:rPr lang="en-US" dirty="0"/>
              <a:t>Closer distance – in-phase – unified vortex formed</a:t>
            </a:r>
          </a:p>
          <a:p>
            <a:r>
              <a:rPr lang="en-US" dirty="0"/>
              <a:t>Farther apart – anti-phase – two independent vortices</a:t>
            </a:r>
          </a:p>
          <a:p>
            <a:endParaRPr lang="sk-S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271" y="2993865"/>
            <a:ext cx="1593926" cy="221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861110"/>
            <a:ext cx="1440160" cy="2422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8144" y="2780928"/>
            <a:ext cx="576064" cy="376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251520" y="5373216"/>
            <a:ext cx="763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Formation, evolution and detachment of </a:t>
            </a:r>
            <a:r>
              <a:rPr lang="en-US" dirty="0" err="1"/>
              <a:t>toroidal</a:t>
            </a:r>
            <a:r>
              <a:rPr lang="en-US" dirty="0"/>
              <a:t> vortices along flame sheets</a:t>
            </a:r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437112"/>
            <a:ext cx="308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Domination of fluid mechanics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33" y="260648"/>
            <a:ext cx="546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Experimental setup at “home” conditions</a:t>
            </a:r>
            <a:endParaRPr lang="sk-SK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 background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air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Room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high speed video use smartphone with video capture mode “slow motion” with at least 120fps,  better above 200fpd.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535" y="4187696"/>
            <a:ext cx="655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avoid transient effects let the oscillators reach a steady state  - after each distance change apply waiting time e.g. 20s.</a:t>
            </a:r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389678" y="321471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shadow video capture using stronger light projection on the white screen 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277275" y="5364620"/>
            <a:ext cx="752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Recommendation: </a:t>
            </a:r>
          </a:p>
          <a:p>
            <a:r>
              <a:rPr lang="en-US" dirty="0"/>
              <a:t>          pre-burn your test candles, then the time for steady state can be shorter.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284062" y="4948577"/>
            <a:ext cx="512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Fresh candle might need several minutes to stabilize.</a:t>
            </a:r>
            <a:endParaRPr lang="sk-S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694" y="1074260"/>
            <a:ext cx="889028" cy="223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55789" y="4205296"/>
            <a:ext cx="582646" cy="1193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917" y="3305218"/>
            <a:ext cx="700044" cy="97452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7524328" y="2282373"/>
            <a:ext cx="559517" cy="2228487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730589" y="2366916"/>
            <a:ext cx="1262066" cy="2225136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312203" y="2061351"/>
            <a:ext cx="582646" cy="119377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7591461" y="1611234"/>
            <a:ext cx="492384" cy="7858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658474" y="1651128"/>
            <a:ext cx="1401314" cy="8225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24328" y="5085184"/>
            <a:ext cx="1698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Stronger light source</a:t>
            </a:r>
            <a:endParaRPr lang="sk-SK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72937" y="2060848"/>
            <a:ext cx="1207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Video capture</a:t>
            </a:r>
            <a:endParaRPr lang="sk-SK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714144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Flickering can be caused by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	impurities in the wax interrupting the flow in the wick,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	by a draft in the room,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	getting either too much or too little air or wax.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	the too long wick  </a:t>
            </a:r>
          </a:p>
          <a:p>
            <a:r>
              <a:rPr lang="en-US" sz="2000" dirty="0"/>
              <a:t>	     (wax has to travel a length that affects the stability of the flame)</a:t>
            </a:r>
            <a:r>
              <a:rPr lang="sk-SK" sz="2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 wait few minutes after ignition for combustion process to stabilize </a:t>
            </a:r>
          </a:p>
          <a:p>
            <a:pPr>
              <a:buFontTx/>
              <a:buChar char="-"/>
            </a:pPr>
            <a:r>
              <a:rPr lang="en-US" sz="2000" dirty="0"/>
              <a:t>  flame may flicker or smoke initially </a:t>
            </a:r>
          </a:p>
          <a:p>
            <a:pPr>
              <a:buFontTx/>
              <a:buChar char="-"/>
            </a:pPr>
            <a:endParaRPr lang="en-US" sz="2000" dirty="0"/>
          </a:p>
          <a:p>
            <a:r>
              <a:rPr lang="en-US" sz="2000" dirty="0"/>
              <a:t>After </a:t>
            </a:r>
            <a:r>
              <a:rPr lang="en-US" sz="2000" dirty="0" err="1"/>
              <a:t>stabilisation</a:t>
            </a:r>
            <a:r>
              <a:rPr lang="en-US" sz="2000" dirty="0"/>
              <a:t> the flame of single candle will burn cleanly and steadily in a teardrop shape. </a:t>
            </a:r>
            <a:endParaRPr lang="sk-SK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085184"/>
            <a:ext cx="7148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Assuming stable conditions </a:t>
            </a:r>
          </a:p>
          <a:p>
            <a:r>
              <a:rPr lang="en-US" sz="2000" dirty="0"/>
              <a:t>	 single candle should not flicker,</a:t>
            </a:r>
          </a:p>
          <a:p>
            <a:r>
              <a:rPr lang="en-US" sz="2000" dirty="0"/>
              <a:t>	 no external interference – draught in the room, dust, etc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60116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004989"/>
            <a:ext cx="6857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Vorteces</a:t>
            </a:r>
            <a:r>
              <a:rPr lang="en-US" dirty="0"/>
              <a:t> above the flame could affect </a:t>
            </a:r>
            <a:r>
              <a:rPr lang="en-US" dirty="0" err="1"/>
              <a:t>synchronisation</a:t>
            </a:r>
            <a:r>
              <a:rPr lang="en-US" dirty="0"/>
              <a:t>. </a:t>
            </a:r>
          </a:p>
          <a:p>
            <a:r>
              <a:rPr lang="en-US" dirty="0"/>
              <a:t>Closer distance – in-phase – unified vortex formed</a:t>
            </a:r>
          </a:p>
          <a:p>
            <a:r>
              <a:rPr lang="en-US" dirty="0"/>
              <a:t>Farther apart – </a:t>
            </a:r>
            <a:r>
              <a:rPr lang="en-US" dirty="0" err="1"/>
              <a:t>antiphase</a:t>
            </a:r>
            <a:r>
              <a:rPr lang="en-US" dirty="0"/>
              <a:t> – two independent </a:t>
            </a:r>
            <a:r>
              <a:rPr lang="en-US" dirty="0" err="1"/>
              <a:t>vorteces</a:t>
            </a:r>
            <a:endParaRPr lang="en-US" dirty="0"/>
          </a:p>
          <a:p>
            <a:r>
              <a:rPr lang="en-US" dirty="0"/>
              <a:t>           In shadow capture observation of laminar </a:t>
            </a:r>
            <a:r>
              <a:rPr lang="en-US" dirty="0" err="1"/>
              <a:t>vs</a:t>
            </a:r>
            <a:r>
              <a:rPr lang="en-US" dirty="0"/>
              <a:t> turbulent regions.</a:t>
            </a:r>
          </a:p>
          <a:p>
            <a:r>
              <a:rPr lang="en-US" dirty="0"/>
              <a:t>           Inserting a barrier from above between the oscillators. 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531313" y="2611445"/>
            <a:ext cx="794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 burning (loss) rate of the fuel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/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 ~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/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effective heat release rate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953388"/>
            <a:ext cx="354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Differs in various oscillation modes?</a:t>
            </a:r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212976"/>
            <a:ext cx="554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Necessary to measure over longer time – tens of minutes</a:t>
            </a:r>
          </a:p>
          <a:p>
            <a:r>
              <a:rPr lang="en-US" dirty="0"/>
              <a:t>In-situ measurement on weighing scales?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2424139" y="358470"/>
            <a:ext cx="259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Experimental parameters</a:t>
            </a:r>
            <a:endParaRPr lang="sk-SK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1313" y="1196724"/>
            <a:ext cx="8451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candles in oscillator   (compare to wick thickness, ratio to candle diameter)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number of candles in each oscillator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531313" y="3839642"/>
            <a:ext cx="5386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Regression rate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/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)(1/4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[mm/min]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Flame height</a:t>
            </a:r>
            <a:endParaRPr lang="sk-S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319050"/>
            <a:ext cx="1440160" cy="24223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20272" y="4245674"/>
            <a:ext cx="576064" cy="376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7506687" y="3528703"/>
            <a:ext cx="1385793" cy="1299390"/>
          </a:xfrm>
          <a:prstGeom prst="rect">
            <a:avLst/>
          </a:prstGeom>
          <a:scene3d>
            <a:camera prst="isometricOffAxis2Right"/>
            <a:lightRig rig="threePt" dir="t"/>
          </a:scene3d>
          <a:sp3d extrusionH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609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21088"/>
            <a:ext cx="5495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 for processing of video frames</a:t>
            </a:r>
          </a:p>
          <a:p>
            <a:endParaRPr lang="en-US" b="1" dirty="0"/>
          </a:p>
          <a:p>
            <a:r>
              <a:rPr lang="en-US" b="1" dirty="0"/>
              <a:t>Tracker              https://physlets.org/tracker/</a:t>
            </a:r>
          </a:p>
          <a:p>
            <a:endParaRPr lang="en-US" b="1" dirty="0"/>
          </a:p>
          <a:p>
            <a:r>
              <a:rPr lang="en-US" b="1" dirty="0"/>
              <a:t>GNU Octave - a free software compatible with MATLAB </a:t>
            </a:r>
          </a:p>
          <a:p>
            <a:r>
              <a:rPr lang="en-US" b="1" dirty="0"/>
              <a:t>                https://www.gnu.org/software/octave/index</a:t>
            </a:r>
            <a:endParaRPr lang="sk-SK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882" y="6064265"/>
            <a:ext cx="692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hlinkClick r:id="rId2"/>
              </a:rPr>
              <a:t>https://iypt.ru/</a:t>
            </a:r>
            <a:endParaRPr lang="en-US" dirty="0"/>
          </a:p>
          <a:p>
            <a:r>
              <a:rPr lang="sk-SK" dirty="0">
                <a:hlinkClick r:id="rId3"/>
              </a:rPr>
              <a:t>https://stemfellowship.org/iypt-2021-references/synchronised-candles/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4868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/>
              <a:t>Kitahata</a:t>
            </a:r>
            <a:r>
              <a:rPr lang="sk-SK" sz="1200" dirty="0"/>
              <a:t>, H., </a:t>
            </a:r>
            <a:r>
              <a:rPr lang="sk-SK" sz="1200" dirty="0" err="1"/>
              <a:t>Taguchi</a:t>
            </a:r>
            <a:r>
              <a:rPr lang="sk-SK" sz="1200" dirty="0"/>
              <a:t>, J., </a:t>
            </a:r>
            <a:r>
              <a:rPr lang="sk-SK" sz="1200" dirty="0" err="1"/>
              <a:t>Nagayama</a:t>
            </a:r>
            <a:r>
              <a:rPr lang="sk-SK" sz="1200" dirty="0"/>
              <a:t>, M., </a:t>
            </a:r>
            <a:r>
              <a:rPr lang="sk-SK" sz="1200" dirty="0" err="1"/>
              <a:t>Sakurai</a:t>
            </a:r>
            <a:r>
              <a:rPr lang="sk-SK" sz="1200" dirty="0"/>
              <a:t>, T., </a:t>
            </a:r>
            <a:r>
              <a:rPr lang="sk-SK" sz="1200" dirty="0" err="1"/>
              <a:t>Ikura</a:t>
            </a:r>
            <a:r>
              <a:rPr lang="sk-SK" sz="1200" dirty="0"/>
              <a:t>, Y., Osa, A., … </a:t>
            </a:r>
            <a:r>
              <a:rPr lang="sk-SK" sz="1200" dirty="0" err="1"/>
              <a:t>Miike</a:t>
            </a:r>
            <a:r>
              <a:rPr lang="sk-SK" sz="1200" dirty="0"/>
              <a:t>, H. (2009). </a:t>
            </a:r>
            <a:r>
              <a:rPr lang="sk-SK" sz="1200" dirty="0" err="1"/>
              <a:t>Oscillation</a:t>
            </a:r>
            <a:r>
              <a:rPr lang="sk-SK" sz="1200" dirty="0"/>
              <a:t> and </a:t>
            </a:r>
            <a:r>
              <a:rPr lang="sk-SK" sz="1200" dirty="0" err="1"/>
              <a:t>Synchronization</a:t>
            </a:r>
            <a:r>
              <a:rPr lang="sk-SK" sz="1200" dirty="0"/>
              <a:t> in </a:t>
            </a:r>
            <a:r>
              <a:rPr lang="sk-SK" sz="1200" dirty="0" err="1"/>
              <a:t>the</a:t>
            </a:r>
            <a:r>
              <a:rPr lang="sk-SK" sz="1200" dirty="0"/>
              <a:t> </a:t>
            </a:r>
            <a:r>
              <a:rPr lang="sk-SK" sz="1200" dirty="0" err="1"/>
              <a:t>Combustion</a:t>
            </a:r>
            <a:r>
              <a:rPr lang="sk-SK" sz="1200" dirty="0"/>
              <a:t> of </a:t>
            </a:r>
            <a:r>
              <a:rPr lang="sk-SK" sz="1200" dirty="0" err="1"/>
              <a:t>Candles</a:t>
            </a:r>
            <a:r>
              <a:rPr lang="sk-SK" sz="1200" dirty="0"/>
              <a:t>. </a:t>
            </a:r>
            <a:r>
              <a:rPr lang="sk-SK" sz="1200" dirty="0" err="1"/>
              <a:t>The</a:t>
            </a:r>
            <a:r>
              <a:rPr lang="sk-SK" sz="1200" dirty="0"/>
              <a:t> </a:t>
            </a:r>
            <a:r>
              <a:rPr lang="sk-SK" sz="1200" dirty="0" err="1"/>
              <a:t>Journal</a:t>
            </a:r>
            <a:r>
              <a:rPr lang="sk-SK" sz="1200" dirty="0"/>
              <a:t> of </a:t>
            </a:r>
            <a:r>
              <a:rPr lang="sk-SK" sz="1200" dirty="0" err="1"/>
              <a:t>Physical</a:t>
            </a:r>
            <a:r>
              <a:rPr lang="sk-SK" sz="1200" dirty="0"/>
              <a:t> </a:t>
            </a:r>
            <a:r>
              <a:rPr lang="sk-SK" sz="1200" dirty="0" err="1"/>
              <a:t>Chemistry</a:t>
            </a:r>
            <a:r>
              <a:rPr lang="sk-SK" sz="1200" dirty="0"/>
              <a:t> A, 113(29), 8164–8168. </a:t>
            </a:r>
            <a:r>
              <a:rPr lang="sk-SK" sz="1200" dirty="0">
                <a:hlinkClick r:id="rId4"/>
              </a:rPr>
              <a:t>https://doi.org/10.1021/jp901487e</a:t>
            </a:r>
            <a:endParaRPr lang="en-US" sz="1200" dirty="0"/>
          </a:p>
          <a:p>
            <a:endParaRPr lang="en-US" sz="1200" dirty="0"/>
          </a:p>
          <a:p>
            <a:r>
              <a:rPr lang="sk-SK" sz="1200" dirty="0" err="1"/>
              <a:t>Manoj</a:t>
            </a:r>
            <a:r>
              <a:rPr lang="sk-SK" sz="1200" dirty="0"/>
              <a:t>, K., </a:t>
            </a:r>
            <a:r>
              <a:rPr lang="sk-SK" sz="1200" dirty="0" err="1"/>
              <a:t>Pawar</a:t>
            </a:r>
            <a:r>
              <a:rPr lang="sk-SK" sz="1200" dirty="0"/>
              <a:t>, S. A., </a:t>
            </a:r>
            <a:r>
              <a:rPr lang="sk-SK" sz="1200" dirty="0" err="1"/>
              <a:t>Dange</a:t>
            </a:r>
            <a:r>
              <a:rPr lang="sk-SK" sz="1200" dirty="0"/>
              <a:t>, S., </a:t>
            </a:r>
            <a:r>
              <a:rPr lang="sk-SK" sz="1200" dirty="0" err="1"/>
              <a:t>Mondal</a:t>
            </a:r>
            <a:r>
              <a:rPr lang="sk-SK" sz="1200" dirty="0"/>
              <a:t>, S., </a:t>
            </a:r>
            <a:r>
              <a:rPr lang="sk-SK" sz="1200" dirty="0" err="1"/>
              <a:t>Sujith</a:t>
            </a:r>
            <a:r>
              <a:rPr lang="sk-SK" sz="1200" dirty="0"/>
              <a:t>, R. I., </a:t>
            </a:r>
            <a:r>
              <a:rPr lang="sk-SK" sz="1200" dirty="0" err="1"/>
              <a:t>Surovyatkina</a:t>
            </a:r>
            <a:r>
              <a:rPr lang="sk-SK" sz="1200" dirty="0"/>
              <a:t>, E., &amp; </a:t>
            </a:r>
            <a:r>
              <a:rPr lang="sk-SK" sz="1200" dirty="0" err="1"/>
              <a:t>Kurths</a:t>
            </a:r>
            <a:r>
              <a:rPr lang="sk-SK" sz="1200" dirty="0"/>
              <a:t>, J. (2019). </a:t>
            </a:r>
            <a:r>
              <a:rPr lang="sk-SK" sz="1200" dirty="0" err="1"/>
              <a:t>Synchronization</a:t>
            </a:r>
            <a:r>
              <a:rPr lang="sk-SK" sz="1200" dirty="0"/>
              <a:t> </a:t>
            </a:r>
            <a:r>
              <a:rPr lang="sk-SK" sz="1200" dirty="0" err="1"/>
              <a:t>route</a:t>
            </a:r>
            <a:r>
              <a:rPr lang="sk-SK" sz="1200" dirty="0"/>
              <a:t> to </a:t>
            </a:r>
            <a:r>
              <a:rPr lang="sk-SK" sz="1200" dirty="0" err="1"/>
              <a:t>weak</a:t>
            </a:r>
            <a:r>
              <a:rPr lang="sk-SK" sz="1200" dirty="0"/>
              <a:t> </a:t>
            </a:r>
            <a:r>
              <a:rPr lang="sk-SK" sz="1200" dirty="0" err="1"/>
              <a:t>chimera</a:t>
            </a:r>
            <a:r>
              <a:rPr lang="sk-SK" sz="1200" dirty="0"/>
              <a:t> in </a:t>
            </a:r>
            <a:r>
              <a:rPr lang="sk-SK" sz="1200" dirty="0" err="1"/>
              <a:t>four</a:t>
            </a:r>
            <a:r>
              <a:rPr lang="sk-SK" sz="1200" dirty="0"/>
              <a:t> </a:t>
            </a:r>
            <a:r>
              <a:rPr lang="sk-SK" sz="1200" dirty="0" err="1"/>
              <a:t>candle-flame</a:t>
            </a:r>
            <a:r>
              <a:rPr lang="sk-SK" sz="1200" dirty="0"/>
              <a:t> </a:t>
            </a:r>
            <a:r>
              <a:rPr lang="sk-SK" sz="1200" dirty="0" err="1"/>
              <a:t>oscillators</a:t>
            </a:r>
            <a:r>
              <a:rPr lang="sk-SK" sz="1200" dirty="0"/>
              <a:t>. </a:t>
            </a:r>
            <a:r>
              <a:rPr lang="sk-SK" sz="1200" dirty="0" err="1"/>
              <a:t>Physical</a:t>
            </a:r>
            <a:r>
              <a:rPr lang="sk-SK" sz="1200" dirty="0"/>
              <a:t> </a:t>
            </a:r>
            <a:r>
              <a:rPr lang="sk-SK" sz="1200" dirty="0" err="1"/>
              <a:t>Review</a:t>
            </a:r>
            <a:r>
              <a:rPr lang="sk-SK" sz="1200" dirty="0"/>
              <a:t> E, 100(6). doi:10.1103/physreve.100.062204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Forrester, D. M. (2015). Arrays of coupled chemical oscillators. Scientific Reports, </a:t>
            </a:r>
            <a:r>
              <a:rPr lang="sk-SK" sz="1200" dirty="0"/>
              <a:t>5(1). </a:t>
            </a:r>
            <a:r>
              <a:rPr lang="sk-SK" sz="1200" dirty="0">
                <a:hlinkClick r:id="rId5"/>
              </a:rPr>
              <a:t>https://doi.org/10.1038/srep16994</a:t>
            </a:r>
            <a:br>
              <a:rPr lang="sk-SK" sz="1200" b="1" dirty="0"/>
            </a:br>
            <a:endParaRPr lang="en-US" sz="1200" dirty="0"/>
          </a:p>
          <a:p>
            <a:r>
              <a:rPr lang="en-US" sz="1200" dirty="0"/>
              <a:t>Okamoto, K., Kijima, A., </a:t>
            </a:r>
            <a:r>
              <a:rPr lang="en-US" sz="1200" dirty="0" err="1"/>
              <a:t>Umeno</a:t>
            </a:r>
            <a:r>
              <a:rPr lang="en-US" sz="1200" dirty="0"/>
              <a:t>, Y. et al. Synchronization in flickering of three-coupled candle flames. </a:t>
            </a:r>
            <a:r>
              <a:rPr lang="en-US" sz="1200" dirty="0" err="1"/>
              <a:t>Sci</a:t>
            </a:r>
            <a:r>
              <a:rPr lang="en-US" sz="1200" dirty="0"/>
              <a:t> Rep 6, 36145 (2016). </a:t>
            </a:r>
            <a:r>
              <a:rPr lang="en-US" sz="1200" dirty="0">
                <a:hlinkClick r:id="rId6"/>
              </a:rPr>
              <a:t>https://doi.org/10.1038/srep36145</a:t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dirty="0"/>
              <a:t>Chen, T., </a:t>
            </a:r>
            <a:r>
              <a:rPr lang="en-US" sz="1200" dirty="0" err="1"/>
              <a:t>Guo</a:t>
            </a:r>
            <a:r>
              <a:rPr lang="en-US" sz="1200" dirty="0"/>
              <a:t>, X., </a:t>
            </a:r>
            <a:r>
              <a:rPr lang="en-US" sz="1200" dirty="0" err="1"/>
              <a:t>Jia</a:t>
            </a:r>
            <a:r>
              <a:rPr lang="en-US" sz="1200" dirty="0"/>
              <a:t>, J., &amp;amp; Xiao, J. (2019). Frequency and Phase Characteristics of Candle Flame Oscillation. Scientific Reports, 9(1). </a:t>
            </a:r>
            <a:r>
              <a:rPr lang="en-US" sz="1200" dirty="0">
                <a:hlinkClick r:id="rId7"/>
              </a:rPr>
              <a:t>https://doi.org/10.1038</a:t>
            </a:r>
            <a:r>
              <a:rPr lang="sk-SK" sz="1200" dirty="0">
                <a:hlinkClick r:id="rId7"/>
              </a:rPr>
              <a:t>/s41598-018-36754-w</a:t>
            </a:r>
            <a:br>
              <a:rPr lang="sk-SK" sz="1200" b="1" dirty="0"/>
            </a:br>
            <a:endParaRPr lang="en-US" sz="1200" b="1" dirty="0"/>
          </a:p>
          <a:p>
            <a:r>
              <a:rPr lang="en-US" sz="1200" dirty="0"/>
              <a:t>Yang, T., Xia, X., &amp; Zhang, P. (2018). Anti-phase and in-phase flickering of dual pool </a:t>
            </a:r>
            <a:r>
              <a:rPr lang="fr-FR" sz="1200" dirty="0" err="1"/>
              <a:t>flames</a:t>
            </a:r>
            <a:r>
              <a:rPr lang="fr-FR" sz="1200" dirty="0"/>
              <a:t>. </a:t>
            </a:r>
            <a:r>
              <a:rPr lang="fr-FR" sz="1200" dirty="0" err="1"/>
              <a:t>arXiv</a:t>
            </a:r>
            <a:r>
              <a:rPr lang="fr-FR" sz="1200" dirty="0"/>
              <a:t> </a:t>
            </a:r>
            <a:r>
              <a:rPr lang="fr-FR" sz="1200" dirty="0" err="1"/>
              <a:t>preprint</a:t>
            </a:r>
            <a:r>
              <a:rPr lang="fr-FR" sz="1200" dirty="0"/>
              <a:t> arXiv:1803.10411. </a:t>
            </a:r>
            <a:r>
              <a:rPr lang="fr-FR" sz="1200" dirty="0">
                <a:hlinkClick r:id="rId8"/>
              </a:rPr>
              <a:t>https://export.arxiv.org/ftp/arxiv/papers</a:t>
            </a:r>
            <a:r>
              <a:rPr lang="sk-SK" sz="1200" dirty="0">
                <a:hlinkClick r:id="rId8"/>
              </a:rPr>
              <a:t>/1803/1803.10411.pdf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 err="1"/>
              <a:t>Dange</a:t>
            </a:r>
            <a:r>
              <a:rPr lang="en-US" sz="1200" dirty="0"/>
              <a:t>, S., </a:t>
            </a:r>
            <a:r>
              <a:rPr lang="en-US" sz="1200" dirty="0" err="1"/>
              <a:t>Pawar</a:t>
            </a:r>
            <a:r>
              <a:rPr lang="en-US" sz="1200" dirty="0"/>
              <a:t>, S. A., </a:t>
            </a:r>
            <a:r>
              <a:rPr lang="en-US" sz="1200" dirty="0" err="1"/>
              <a:t>Manoj</a:t>
            </a:r>
            <a:r>
              <a:rPr lang="en-US" sz="1200" dirty="0"/>
              <a:t>, K., &amp; </a:t>
            </a:r>
            <a:r>
              <a:rPr lang="en-US" sz="1200" dirty="0" err="1"/>
              <a:t>Sujith</a:t>
            </a:r>
            <a:r>
              <a:rPr lang="en-US" sz="1200" dirty="0"/>
              <a:t>, R. I. (2019). Role of buoyancy-driven vortices in inducing different modes of coupled </a:t>
            </a:r>
            <a:r>
              <a:rPr lang="en-US" sz="1200" dirty="0" err="1"/>
              <a:t>behaviour</a:t>
            </a:r>
            <a:r>
              <a:rPr lang="en-US" sz="1200" dirty="0"/>
              <a:t> in candle-flame oscillators. AIP Advances, 9(1), 015119. </a:t>
            </a:r>
            <a:r>
              <a:rPr lang="sk-SK" sz="1200" dirty="0">
                <a:hlinkClick r:id="rId9"/>
              </a:rPr>
              <a:t>https://doi.org/10.1063/1.5078674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78638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References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14323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140968"/>
            <a:ext cx="324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Thank you for your attention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22420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6347" y="1183689"/>
            <a:ext cx="7311997" cy="1486042"/>
            <a:chOff x="356347" y="1183689"/>
            <a:chExt cx="7311997" cy="1486042"/>
          </a:xfrm>
        </p:grpSpPr>
        <p:sp>
          <p:nvSpPr>
            <p:cNvPr id="7" name="Rectangle 6"/>
            <p:cNvSpPr/>
            <p:nvPr/>
          </p:nvSpPr>
          <p:spPr>
            <a:xfrm>
              <a:off x="2771800" y="2309691"/>
              <a:ext cx="1080120" cy="3600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99792" y="1916832"/>
              <a:ext cx="4968552" cy="3600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43808" y="1556792"/>
              <a:ext cx="2520280" cy="3600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52120" y="1196752"/>
              <a:ext cx="2016224" cy="3600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6347" y="1183689"/>
              <a:ext cx="1512168" cy="3600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3528" y="112996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Oscillatory flames can be observed when several candles burn next to each other. Two such oscillators can couple with each other, resulting in in-phase or anti-phase </a:t>
            </a:r>
            <a:r>
              <a:rPr lang="en-US" sz="2400" b="1" dirty="0" err="1"/>
              <a:t>synchronisation</a:t>
            </a:r>
            <a:r>
              <a:rPr lang="en-US" sz="2400" b="1" dirty="0"/>
              <a:t> (depending on the distance between the sets of candles). Explain and investigate this phenomenon.</a:t>
            </a:r>
            <a:endParaRPr lang="sk-SK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490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+mn-lt"/>
              </a:rPr>
              <a:t>5</a:t>
            </a:r>
            <a:r>
              <a:rPr lang="sk-SK" sz="3600" b="1" u="sng" dirty="0">
                <a:latin typeface="+mn-lt"/>
              </a:rPr>
              <a:t>. </a:t>
            </a:r>
            <a:r>
              <a:rPr lang="sk-SK" sz="3600" u="sng" dirty="0"/>
              <a:t> </a:t>
            </a:r>
            <a:r>
              <a:rPr lang="sk-SK" sz="3600" b="1" u="sng" dirty="0" err="1"/>
              <a:t>Synchronised</a:t>
            </a:r>
            <a:r>
              <a:rPr lang="sk-SK" sz="3600" b="1" u="sng" dirty="0"/>
              <a:t> </a:t>
            </a:r>
            <a:r>
              <a:rPr lang="sk-SK" sz="3600" b="1" u="sng" dirty="0" err="1"/>
              <a:t>Candles</a:t>
            </a:r>
            <a:endParaRPr lang="sk-SK" sz="36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2627784" y="5877272"/>
            <a:ext cx="169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in-phase </a:t>
            </a:r>
          </a:p>
          <a:p>
            <a:r>
              <a:rPr lang="en-US" b="1" dirty="0" err="1"/>
              <a:t>synchronisation</a:t>
            </a:r>
            <a:endParaRPr lang="sk-SK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3502749"/>
            <a:ext cx="169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anti-phase </a:t>
            </a:r>
          </a:p>
          <a:p>
            <a:r>
              <a:rPr lang="en-US" b="1" dirty="0" err="1"/>
              <a:t>synchronisation</a:t>
            </a:r>
            <a:endParaRPr lang="sk-SK" b="1" dirty="0"/>
          </a:p>
        </p:txBody>
      </p:sp>
      <p:pic>
        <p:nvPicPr>
          <p:cNvPr id="23" name="Picture 22" descr="in-phase_synchr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171700" cy="3562350"/>
          </a:xfrm>
          <a:prstGeom prst="rect">
            <a:avLst/>
          </a:prstGeom>
        </p:spPr>
      </p:pic>
      <p:pic>
        <p:nvPicPr>
          <p:cNvPr id="24" name="Picture 23" descr="anti-phase_synchr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852936"/>
            <a:ext cx="257175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9408" y="5085184"/>
            <a:ext cx="193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motion video</a:t>
            </a:r>
          </a:p>
          <a:p>
            <a:r>
              <a:rPr lang="en-US" dirty="0"/>
              <a:t>~ 15x       (11 Hz)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6479758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[Chen2019]</a:t>
            </a:r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88640"/>
            <a:ext cx="242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Candle oscillators</a:t>
            </a:r>
            <a:endParaRPr lang="sk-SK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021288"/>
            <a:ext cx="6311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 in combustion engines for aerospace, </a:t>
            </a:r>
          </a:p>
          <a:p>
            <a:r>
              <a:rPr lang="en-US" dirty="0"/>
              <a:t>                                combustion processes in chemical industry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53" y="1052736"/>
            <a:ext cx="859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Several candles –&gt; oscillatory flames  = &gt; at least 2 candles in bundle - &gt; candle oscillator</a:t>
            </a:r>
            <a:endParaRPr lang="sk-SK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7095" y="2132856"/>
            <a:ext cx="106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 candles</a:t>
            </a:r>
            <a:endParaRPr lang="sk-SK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7295" y="2060848"/>
            <a:ext cx="201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4-candles oscillator</a:t>
            </a:r>
            <a:endParaRPr lang="sk-SK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57655" y="2051556"/>
            <a:ext cx="232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10-candles oscillations</a:t>
            </a:r>
            <a:endParaRPr lang="sk-SK" b="1" dirty="0"/>
          </a:p>
        </p:txBody>
      </p:sp>
      <p:pic>
        <p:nvPicPr>
          <p:cNvPr id="8" name="Picture 7" descr="2cand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959" y="1865784"/>
            <a:ext cx="1278015" cy="3408040"/>
          </a:xfrm>
          <a:prstGeom prst="rect">
            <a:avLst/>
          </a:prstGeom>
        </p:spPr>
      </p:pic>
      <p:pic>
        <p:nvPicPr>
          <p:cNvPr id="9" name="Picture 8" descr="4cand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3239" y="2492896"/>
            <a:ext cx="2971014" cy="2564904"/>
          </a:xfrm>
          <a:prstGeom prst="rect">
            <a:avLst/>
          </a:prstGeom>
        </p:spPr>
      </p:pic>
      <p:pic>
        <p:nvPicPr>
          <p:cNvPr id="10" name="Picture 9" descr="10cand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6404" y="2469145"/>
            <a:ext cx="2699792" cy="2589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5273824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[Forrester2015]</a:t>
            </a:r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145" y="2708920"/>
            <a:ext cx="914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72705"/>
            <a:ext cx="914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412776"/>
            <a:ext cx="294981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357838" y="87015"/>
            <a:ext cx="234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Physics of candle</a:t>
            </a:r>
            <a:endParaRPr lang="sk-SK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65" y="2276872"/>
            <a:ext cx="241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gravity on Earth</a:t>
            </a:r>
            <a:endParaRPr lang="sk-SK" dirty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2276872"/>
            <a:ext cx="15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microgravity</a:t>
            </a:r>
            <a:endParaRPr lang="sk-SK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2" y="908720"/>
            <a:ext cx="485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liquid wax is drawn up the wick by capillary action</a:t>
            </a:r>
            <a:endParaRPr lang="sk-SK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548680"/>
            <a:ext cx="702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Wax (paraffin) – hydrocarbons - fuel       </a:t>
            </a:r>
            <a:r>
              <a:rPr lang="sk-SK" dirty="0"/>
              <a:t>        </a:t>
            </a:r>
            <a:r>
              <a:rPr lang="en-US" dirty="0"/>
              <a:t>     melting point 40</a:t>
            </a:r>
            <a:r>
              <a:rPr lang="sk-SK" dirty="0"/>
              <a:t>°</a:t>
            </a:r>
            <a:r>
              <a:rPr lang="en-US" dirty="0"/>
              <a:t>C – 90</a:t>
            </a:r>
            <a:r>
              <a:rPr lang="sk-SK" dirty="0"/>
              <a:t>°</a:t>
            </a:r>
            <a:r>
              <a:rPr lang="en-US" dirty="0"/>
              <a:t>C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128153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vaporized hydrocarbon molecules react in flame with oxygen from the air to create heat, light, water vapor (H2O) and CO2.</a:t>
            </a:r>
            <a:endParaRPr lang="sk-SK" dirty="0"/>
          </a:p>
        </p:txBody>
      </p:sp>
      <p:sp>
        <p:nvSpPr>
          <p:cNvPr id="22" name="TextBox 21"/>
          <p:cNvSpPr txBox="1"/>
          <p:nvPr/>
        </p:nvSpPr>
        <p:spPr>
          <a:xfrm>
            <a:off x="1619672" y="16288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convection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>
            <a:off x="2699792" y="448298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Convection</a:t>
            </a:r>
            <a:r>
              <a:rPr lang="sk-SK" dirty="0"/>
              <a:t> </a:t>
            </a:r>
            <a:r>
              <a:rPr lang="en-US" dirty="0"/>
              <a:t>draws hot wax vapors out from the wick and sucks oxygen from the surrounding air into the base of the flame</a:t>
            </a:r>
            <a:r>
              <a:rPr lang="sk-SK" dirty="0"/>
              <a:t>.</a:t>
            </a:r>
          </a:p>
          <a:p>
            <a:r>
              <a:rPr lang="en-US" dirty="0"/>
              <a:t>Conduction carries heat down the wick to melt more wax at the top of the</a:t>
            </a:r>
            <a:r>
              <a:rPr lang="sk-SK" dirty="0"/>
              <a:t> </a:t>
            </a:r>
            <a:r>
              <a:rPr lang="en-US" dirty="0"/>
              <a:t>candlestick (it also carries down into the solid base of the candle).</a:t>
            </a:r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flame</a:t>
            </a:r>
            <a:r>
              <a:rPr lang="sk-SK" dirty="0"/>
              <a:t> </a:t>
            </a:r>
            <a:r>
              <a:rPr lang="sk-SK" dirty="0" err="1"/>
              <a:t>gives</a:t>
            </a:r>
            <a:r>
              <a:rPr lang="sk-SK" dirty="0"/>
              <a:t> </a:t>
            </a:r>
            <a:r>
              <a:rPr lang="sk-SK" dirty="0" err="1"/>
              <a:t>off</a:t>
            </a:r>
            <a:r>
              <a:rPr lang="sk-SK" dirty="0"/>
              <a:t> </a:t>
            </a:r>
            <a:r>
              <a:rPr lang="sk-SK" dirty="0" err="1"/>
              <a:t>heat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by IR </a:t>
            </a:r>
            <a:r>
              <a:rPr lang="sk-SK" dirty="0" err="1"/>
              <a:t>radiation</a:t>
            </a:r>
            <a:r>
              <a:rPr lang="en-US" dirty="0"/>
              <a:t> and thermal diffusion.</a:t>
            </a:r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6237312"/>
            <a:ext cx="559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Glowing</a:t>
            </a:r>
            <a:r>
              <a:rPr lang="sk-SK" dirty="0"/>
              <a:t> part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flame</a:t>
            </a:r>
            <a:r>
              <a:rPr lang="sk-SK" dirty="0"/>
              <a:t> </a:t>
            </a:r>
            <a:r>
              <a:rPr lang="en-US" dirty="0"/>
              <a:t>radiates</a:t>
            </a:r>
            <a:r>
              <a:rPr lang="sk-SK" dirty="0"/>
              <a:t> </a:t>
            </a:r>
            <a:r>
              <a:rPr lang="en-US" dirty="0"/>
              <a:t>¾ of its energy as light.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5373216"/>
            <a:ext cx="1027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Tacoma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 err="1"/>
              <a:t>Narrows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 err="1"/>
              <a:t>Bridge</a:t>
            </a:r>
            <a:endParaRPr lang="sk-SK" dirty="0"/>
          </a:p>
        </p:txBody>
      </p:sp>
      <p:pic>
        <p:nvPicPr>
          <p:cNvPr id="3" name="Picture 11" descr="Tree leaves dancing in the wind are good for our brains | Lar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97152"/>
            <a:ext cx="1728192" cy="17281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20388" y="6488668"/>
            <a:ext cx="312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Tree</a:t>
            </a:r>
            <a:r>
              <a:rPr lang="sk-SK" dirty="0"/>
              <a:t> </a:t>
            </a:r>
            <a:r>
              <a:rPr lang="sk-SK" dirty="0" err="1"/>
              <a:t>leaves</a:t>
            </a:r>
            <a:r>
              <a:rPr lang="sk-SK" dirty="0"/>
              <a:t> </a:t>
            </a:r>
            <a:r>
              <a:rPr lang="sk-SK" dirty="0" err="1"/>
              <a:t>dancing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wind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4748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 – oscillations</a:t>
            </a:r>
          </a:p>
          <a:p>
            <a:r>
              <a:rPr lang="en-US" dirty="0"/>
              <a:t>Limit- cycle oscillations</a:t>
            </a:r>
          </a:p>
          <a:p>
            <a:r>
              <a:rPr lang="en-US" dirty="0"/>
              <a:t>Complex non-linear problem</a:t>
            </a:r>
          </a:p>
          <a:p>
            <a:r>
              <a:rPr lang="en-US" dirty="0"/>
              <a:t>Nonlinear oscillations – flame brightness / height</a:t>
            </a:r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88640"/>
            <a:ext cx="23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Candle oscillator</a:t>
            </a:r>
          </a:p>
        </p:txBody>
      </p:sp>
      <p:sp>
        <p:nvSpPr>
          <p:cNvPr id="1026" name="AutoShape 2" descr="Tacoma Narrows Bridge – Kristen Moor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37506"/>
            <a:ext cx="3059832" cy="172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564904"/>
            <a:ext cx="6395070" cy="18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2060848"/>
            <a:ext cx="908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Possibly not only by periodic lack of oxygen, but also by the convection vortices over the flame.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715852"/>
            <a:ext cx="43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examples of non-linear self-oscillations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366368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[Forrester2015]</a:t>
            </a:r>
            <a:endParaRPr lang="sk-SK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42829"/>
            <a:ext cx="4216788" cy="277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293096"/>
            <a:ext cx="5724090" cy="223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620688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[Forrester 2015]</a:t>
            </a:r>
            <a:endParaRPr lang="sk-SK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4175502"/>
            <a:ext cx="147561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[Kitahata2009]</a:t>
            </a:r>
            <a:endParaRPr lang="sk-SK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060848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experiments: </a:t>
            </a:r>
          </a:p>
          <a:p>
            <a:r>
              <a:rPr lang="en-US" b="1" dirty="0"/>
              <a:t>frequency gradually decreases as the number of candles increases in case of isolated oscillator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96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In-phase and anti-phase </a:t>
            </a:r>
            <a:r>
              <a:rPr lang="en-US" sz="2400" dirty="0" err="1"/>
              <a:t>synchronisation</a:t>
            </a:r>
            <a:r>
              <a:rPr lang="en-US" sz="2400" dirty="0"/>
              <a:t> on closer and larger distances</a:t>
            </a:r>
            <a:endParaRPr lang="sk-SK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452320" y="566124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10 -13 Hz</a:t>
            </a:r>
            <a:endParaRPr lang="sk-SK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1779864" cy="278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49244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1628800"/>
            <a:ext cx="35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in-phase </a:t>
            </a:r>
            <a:r>
              <a:rPr lang="en-US" b="1" dirty="0" err="1"/>
              <a:t>synchronisation</a:t>
            </a:r>
            <a:r>
              <a:rPr lang="en-US" b="1" dirty="0"/>
              <a:t>     2 -3 cm</a:t>
            </a:r>
            <a:endParaRPr lang="sk-SK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517232"/>
            <a:ext cx="37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antip-hase</a:t>
            </a:r>
            <a:r>
              <a:rPr lang="en-US" b="1" dirty="0"/>
              <a:t> </a:t>
            </a:r>
            <a:r>
              <a:rPr lang="en-US" b="1" dirty="0" err="1"/>
              <a:t>synchronisation</a:t>
            </a:r>
            <a:r>
              <a:rPr lang="en-US" b="1" dirty="0"/>
              <a:t>   3- 5 cm </a:t>
            </a:r>
            <a:endParaRPr lang="sk-SK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6488668"/>
            <a:ext cx="4536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desynchronisation</a:t>
            </a:r>
            <a:r>
              <a:rPr lang="en-US" b="1" dirty="0"/>
              <a:t>               &gt; 5cm</a:t>
            </a:r>
            <a:endParaRPr lang="sk-SK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657364"/>
            <a:ext cx="158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[Kitahata2009]</a:t>
            </a:r>
            <a:endParaRPr lang="sk-SK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5832648" cy="24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48680"/>
            <a:ext cx="7018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 D ~ 3cm two modes coexist and frequency of oscillations jump.</a:t>
            </a:r>
            <a:endParaRPr lang="sk-SK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733" y="6197242"/>
            <a:ext cx="9029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Turbulence occurrence above the flames and convection flow not included in model  </a:t>
            </a:r>
            <a:endParaRPr lang="sk-SK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7890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/>
              <a:t>What</a:t>
            </a:r>
            <a:r>
              <a:rPr lang="sk-SK" sz="2000" b="1" dirty="0"/>
              <a:t> </a:t>
            </a:r>
            <a:r>
              <a:rPr lang="sk-SK" sz="2000" b="1" dirty="0" err="1"/>
              <a:t>is</a:t>
            </a:r>
            <a:r>
              <a:rPr lang="sk-SK" sz="2000" b="1" dirty="0"/>
              <a:t> </a:t>
            </a:r>
            <a:r>
              <a:rPr lang="sk-SK" sz="2000" b="1" dirty="0" err="1"/>
              <a:t>the</a:t>
            </a:r>
            <a:r>
              <a:rPr lang="sk-SK" sz="2000" b="1" dirty="0"/>
              <a:t> </a:t>
            </a:r>
            <a:r>
              <a:rPr lang="sk-SK" sz="2000" b="1" dirty="0" err="1"/>
              <a:t>coupling</a:t>
            </a:r>
            <a:r>
              <a:rPr lang="sk-SK" sz="2000" b="1" dirty="0"/>
              <a:t> </a:t>
            </a:r>
            <a:r>
              <a:rPr lang="sk-SK" sz="2000" b="1" dirty="0" err="1"/>
              <a:t>between</a:t>
            </a:r>
            <a:r>
              <a:rPr lang="sk-SK" sz="2000" b="1" dirty="0"/>
              <a:t> </a:t>
            </a:r>
            <a:r>
              <a:rPr lang="sk-SK" sz="2000" b="1" dirty="0" err="1"/>
              <a:t>the</a:t>
            </a:r>
            <a:r>
              <a:rPr lang="sk-SK" sz="2000" b="1" dirty="0"/>
              <a:t> </a:t>
            </a:r>
            <a:r>
              <a:rPr lang="sk-SK" sz="2000" b="1" dirty="0" err="1"/>
              <a:t>two</a:t>
            </a:r>
            <a:r>
              <a:rPr lang="sk-SK" sz="2000" b="1" dirty="0"/>
              <a:t> </a:t>
            </a:r>
            <a:r>
              <a:rPr lang="sk-SK" sz="2000" b="1" dirty="0" err="1"/>
              <a:t>oscillators</a:t>
            </a:r>
            <a:r>
              <a:rPr lang="sk-SK" sz="2000" b="1" dirty="0"/>
              <a:t> ?</a:t>
            </a:r>
            <a:endParaRPr lang="en-US" sz="2000" b="1" dirty="0"/>
          </a:p>
          <a:p>
            <a:endParaRPr lang="sk-SK" sz="2000" b="1" dirty="0"/>
          </a:p>
          <a:p>
            <a:r>
              <a:rPr lang="sk-SK" sz="2000" dirty="0" err="1"/>
              <a:t>Heat</a:t>
            </a:r>
            <a:r>
              <a:rPr lang="sk-SK" sz="2000" dirty="0"/>
              <a:t> transfer </a:t>
            </a:r>
            <a:r>
              <a:rPr lang="sk-SK" sz="2000" dirty="0" err="1"/>
              <a:t>via</a:t>
            </a:r>
            <a:r>
              <a:rPr lang="sk-SK" sz="2000" dirty="0"/>
              <a:t> </a:t>
            </a:r>
            <a:r>
              <a:rPr lang="sk-SK" sz="2000" dirty="0" err="1"/>
              <a:t>convection</a:t>
            </a:r>
            <a:r>
              <a:rPr lang="sk-SK" sz="2000" dirty="0"/>
              <a:t>, </a:t>
            </a:r>
            <a:r>
              <a:rPr lang="sk-SK" sz="2000" dirty="0" err="1"/>
              <a:t>thermal</a:t>
            </a:r>
            <a:r>
              <a:rPr lang="sk-SK" sz="2000" dirty="0"/>
              <a:t> </a:t>
            </a:r>
            <a:r>
              <a:rPr lang="sk-SK" sz="2000" dirty="0" err="1"/>
              <a:t>diffusion</a:t>
            </a:r>
            <a:r>
              <a:rPr lang="sk-SK" sz="2000" dirty="0"/>
              <a:t> , </a:t>
            </a:r>
            <a:r>
              <a:rPr lang="sk-SK" sz="2000" dirty="0" err="1"/>
              <a:t>radiation</a:t>
            </a:r>
            <a:r>
              <a:rPr lang="sk-SK" sz="2000" dirty="0"/>
              <a:t>.</a:t>
            </a:r>
            <a:endParaRPr lang="en-US" sz="2000" dirty="0"/>
          </a:p>
          <a:p>
            <a:r>
              <a:rPr lang="en-US" sz="2000" dirty="0"/>
              <a:t>The coupling between oscillators is dominated by thermal radiation.</a:t>
            </a:r>
            <a:endParaRPr lang="sk-SK" sz="2000" dirty="0"/>
          </a:p>
          <a:p>
            <a:r>
              <a:rPr lang="sk-SK" sz="2000" dirty="0" err="1"/>
              <a:t>Thermal</a:t>
            </a:r>
            <a:r>
              <a:rPr lang="sk-SK" sz="2000" dirty="0"/>
              <a:t> </a:t>
            </a:r>
            <a:r>
              <a:rPr lang="sk-SK" sz="2000" dirty="0" err="1"/>
              <a:t>diffusion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too</a:t>
            </a:r>
            <a:r>
              <a:rPr lang="sk-SK" sz="2000" dirty="0"/>
              <a:t> </a:t>
            </a:r>
            <a:r>
              <a:rPr lang="sk-SK" sz="2000" dirty="0" err="1"/>
              <a:t>slow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synchronisation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oscillation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period</a:t>
            </a:r>
            <a:r>
              <a:rPr lang="sk-SK" sz="2000" dirty="0"/>
              <a:t> </a:t>
            </a:r>
            <a:r>
              <a:rPr lang="en-US" sz="2000" dirty="0"/>
              <a:t>~0.1s.</a:t>
            </a:r>
            <a:endParaRPr lang="sk-SK" sz="2000" dirty="0"/>
          </a:p>
          <a:p>
            <a:r>
              <a:rPr lang="sk-SK" sz="2000" dirty="0" err="1"/>
              <a:t>Not</a:t>
            </a:r>
            <a:r>
              <a:rPr lang="sk-SK" sz="2000" dirty="0"/>
              <a:t> </a:t>
            </a:r>
            <a:r>
              <a:rPr lang="sk-SK" sz="2000" dirty="0" err="1"/>
              <a:t>via</a:t>
            </a:r>
            <a:r>
              <a:rPr lang="sk-SK" sz="2000" dirty="0"/>
              <a:t> </a:t>
            </a:r>
            <a:r>
              <a:rPr lang="sk-SK" sz="2000" dirty="0" err="1"/>
              <a:t>convection</a:t>
            </a:r>
            <a:r>
              <a:rPr lang="sk-SK" sz="2000" dirty="0"/>
              <a:t> – no </a:t>
            </a:r>
            <a:r>
              <a:rPr lang="sk-SK" sz="2000" dirty="0" err="1"/>
              <a:t>lateral</a:t>
            </a:r>
            <a:r>
              <a:rPr lang="sk-SK" sz="2000" dirty="0"/>
              <a:t> </a:t>
            </a:r>
            <a:r>
              <a:rPr lang="sk-SK" sz="2000" dirty="0" err="1"/>
              <a:t>air</a:t>
            </a:r>
            <a:r>
              <a:rPr lang="sk-SK" sz="2000" dirty="0"/>
              <a:t> </a:t>
            </a:r>
            <a:r>
              <a:rPr lang="sk-SK" sz="2000" dirty="0" err="1"/>
              <a:t>flow</a:t>
            </a:r>
            <a:r>
              <a:rPr lang="sk-SK" sz="2000" dirty="0"/>
              <a:t> </a:t>
            </a:r>
            <a:r>
              <a:rPr lang="sk-SK" sz="2000" dirty="0" err="1"/>
              <a:t>between</a:t>
            </a:r>
            <a:r>
              <a:rPr lang="sk-SK" sz="2000" dirty="0"/>
              <a:t> </a:t>
            </a:r>
            <a:r>
              <a:rPr lang="sk-SK" sz="2000" dirty="0" err="1"/>
              <a:t>oscillators</a:t>
            </a:r>
            <a:r>
              <a:rPr lang="en-US" sz="2000" dirty="0"/>
              <a:t>. But …</a:t>
            </a:r>
            <a:endParaRPr lang="sk-SK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2564904"/>
            <a:ext cx="158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[Kitahata2009]</a:t>
            </a:r>
            <a:endParaRPr lang="sk-SK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6102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8291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3068960"/>
            <a:ext cx="322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T(t)  </a:t>
            </a:r>
            <a:r>
              <a:rPr lang="en-US" dirty="0"/>
              <a:t> temperature of the flame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n(t)</a:t>
            </a:r>
            <a:r>
              <a:rPr lang="en-US" dirty="0"/>
              <a:t>   oxygen concentration in air</a:t>
            </a:r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20486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1,2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933056"/>
            <a:ext cx="37314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/>
              <a:t>    specific heat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/>
              <a:t>    gas constant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/>
              <a:t>     activation energy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/>
              <a:t>   ambient temperature</a:t>
            </a:r>
          </a:p>
          <a:p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/>
              <a:t>  ambient oxygen concentration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     heat flow by convection    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/>
              <a:t>      oxygen supply rate by convection</a:t>
            </a:r>
          </a:p>
          <a:p>
            <a:r>
              <a:rPr lang="en-US" i="1" dirty="0">
                <a:latin typeface="Symbol" pitchFamily="18" charset="2"/>
              </a:rPr>
              <a:t>b</a:t>
            </a:r>
            <a:r>
              <a:rPr lang="en-US" dirty="0"/>
              <a:t>     heat production in combustion </a:t>
            </a:r>
          </a:p>
          <a:p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    Stefan-Boltzmann constant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60648"/>
            <a:ext cx="267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Quantitative model</a:t>
            </a:r>
            <a:endParaRPr lang="sk-SK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796136" y="692696"/>
            <a:ext cx="208823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6012160" y="332656"/>
            <a:ext cx="214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Radiation interaction</a:t>
            </a:r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4149080"/>
            <a:ext cx="3398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w</a:t>
            </a:r>
            <a:r>
              <a:rPr lang="en-US" i="1" baseline="-25000" dirty="0">
                <a:latin typeface="Symbol" pitchFamily="18" charset="2"/>
              </a:rPr>
              <a:t>1</a:t>
            </a:r>
            <a:r>
              <a:rPr lang="en-US" dirty="0"/>
              <a:t>   temperature time constant</a:t>
            </a:r>
          </a:p>
          <a:p>
            <a:r>
              <a:rPr lang="en-US" i="1" dirty="0">
                <a:latin typeface="Symbol" pitchFamily="18" charset="2"/>
              </a:rPr>
              <a:t>w</a:t>
            </a:r>
            <a:r>
              <a:rPr lang="en-US" i="1" baseline="-25000" dirty="0">
                <a:latin typeface="Symbol" pitchFamily="18" charset="2"/>
              </a:rPr>
              <a:t>2</a:t>
            </a:r>
            <a:r>
              <a:rPr lang="en-US" dirty="0"/>
              <a:t>   oxygen change time constant</a:t>
            </a:r>
            <a:endParaRPr lang="sk-SK" dirty="0"/>
          </a:p>
        </p:txBody>
      </p:sp>
      <p:sp>
        <p:nvSpPr>
          <p:cNvPr id="12" name="TextBox 11"/>
          <p:cNvSpPr txBox="1"/>
          <p:nvPr/>
        </p:nvSpPr>
        <p:spPr>
          <a:xfrm>
            <a:off x="7367338" y="3030725"/>
            <a:ext cx="158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[Kitahata2009]</a:t>
            </a:r>
            <a:endParaRPr lang="sk-SK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85386" y="891972"/>
                <a:ext cx="2509731" cy="71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i="1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sk-SK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sk-SK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sk-SK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sk-S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k-SK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sk-SK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sk-SK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k-SK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k-SK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sk-SK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86" y="891972"/>
                <a:ext cx="2509731" cy="7199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1116</Words>
  <Application>Microsoft Office PowerPoint</Application>
  <PresentationFormat>On-screen Show (4:3)</PresentationFormat>
  <Paragraphs>154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5.  Synchronised Candles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fmfi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 Synchronised Candles</dc:title>
  <dc:creator>tomas</dc:creator>
  <cp:lastModifiedBy>TR</cp:lastModifiedBy>
  <cp:revision>99</cp:revision>
  <dcterms:created xsi:type="dcterms:W3CDTF">2020-11-09T07:19:24Z</dcterms:created>
  <dcterms:modified xsi:type="dcterms:W3CDTF">2020-11-17T22:15:14Z</dcterms:modified>
</cp:coreProperties>
</file>